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60" r:id="rId5"/>
    <p:sldId id="279" r:id="rId6"/>
    <p:sldId id="270" r:id="rId7"/>
    <p:sldId id="269" r:id="rId8"/>
    <p:sldId id="266" r:id="rId9"/>
    <p:sldId id="272" r:id="rId10"/>
    <p:sldId id="268" r:id="rId11"/>
    <p:sldId id="274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009999"/>
    <a:srgbClr val="00CC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9" autoAdjust="0"/>
    <p:restoredTop sz="50000" autoAdjust="0"/>
  </p:normalViewPr>
  <p:slideViewPr>
    <p:cSldViewPr>
      <p:cViewPr varScale="1">
        <p:scale>
          <a:sx n="114" d="100"/>
          <a:sy n="114" d="100"/>
        </p:scale>
        <p:origin x="11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fls\sandra.zutta\INFO.MS-GESTION.SE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89894613947952E-2"/>
          <c:y val="9.8886617149820361E-2"/>
          <c:w val="0.89078154899623352"/>
          <c:h val="0.769558494613469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Hoja1!$G$1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Hoja1!$F$2:$F$3</c:f>
              <c:strCache>
                <c:ptCount val="2"/>
                <c:pt idx="0">
                  <c:v>INGRESOS CORRIENTES</c:v>
                </c:pt>
                <c:pt idx="1">
                  <c:v>RECURSOS DE CAPITAL</c:v>
                </c:pt>
              </c:strCache>
            </c:strRef>
          </c:cat>
          <c:val>
            <c:numRef>
              <c:f>Hoja1!$G$2:$G$3</c:f>
              <c:numCache>
                <c:formatCode>#,##0</c:formatCode>
                <c:ptCount val="2"/>
                <c:pt idx="0">
                  <c:v>17024.252400000001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6-434E-BB1D-7E4AF075F89D}"/>
            </c:ext>
          </c:extLst>
        </c:ser>
        <c:ser>
          <c:idx val="1"/>
          <c:order val="1"/>
          <c:tx>
            <c:strRef>
              <c:f>Hoja1!$H$1</c:f>
              <c:strCache>
                <c:ptCount val="1"/>
                <c:pt idx="0">
                  <c:v>ppt actual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Hoja1!$F$2:$F$3</c:f>
              <c:strCache>
                <c:ptCount val="2"/>
                <c:pt idx="0">
                  <c:v>INGRESOS CORRIENTES</c:v>
                </c:pt>
                <c:pt idx="1">
                  <c:v>RECURSOS DE CAPITAL</c:v>
                </c:pt>
              </c:strCache>
            </c:strRef>
          </c:cat>
          <c:val>
            <c:numRef>
              <c:f>Hoja1!$H$2:$H$3</c:f>
              <c:numCache>
                <c:formatCode>#,##0</c:formatCode>
                <c:ptCount val="2"/>
                <c:pt idx="0">
                  <c:v>21754.183400000002</c:v>
                </c:pt>
                <c:pt idx="1">
                  <c:v>10241.072987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6-434E-BB1D-7E4AF075F89D}"/>
            </c:ext>
          </c:extLst>
        </c:ser>
        <c:ser>
          <c:idx val="2"/>
          <c:order val="2"/>
          <c:tx>
            <c:strRef>
              <c:f>Hoja1!$I$1</c:f>
              <c:strCache>
                <c:ptCount val="1"/>
                <c:pt idx="0">
                  <c:v>recaudado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958145361331839E-2"/>
                  <c:y val="-4.943993218554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96-434E-BB1D-7E4AF075F89D}"/>
                </c:ext>
              </c:extLst>
            </c:dLbl>
            <c:dLbl>
              <c:idx val="1"/>
              <c:layout>
                <c:manualLayout>
                  <c:x val="4.5440952373060992E-2"/>
                  <c:y val="-3.089995761596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96-434E-BB1D-7E4AF075F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Hoja1!$F$2:$F$3</c:f>
              <c:strCache>
                <c:ptCount val="2"/>
                <c:pt idx="0">
                  <c:v>INGRESOS CORRIENTES</c:v>
                </c:pt>
                <c:pt idx="1">
                  <c:v>RECURSOS DE CAPITAL</c:v>
                </c:pt>
              </c:strCache>
            </c:strRef>
          </c:cat>
          <c:val>
            <c:numRef>
              <c:f>Hoja1!$I$2:$I$3</c:f>
              <c:numCache>
                <c:formatCode>#,##0</c:formatCode>
                <c:ptCount val="2"/>
                <c:pt idx="0">
                  <c:v>15695.304305</c:v>
                </c:pt>
                <c:pt idx="1">
                  <c:v>10279.847342999999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96-434E-BB1D-7E4AF075F8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96749568"/>
        <c:axId val="1125427168"/>
        <c:axId val="0"/>
      </c:bar3DChart>
      <c:catAx>
        <c:axId val="5967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5427168"/>
        <c:crosses val="autoZero"/>
        <c:auto val="1"/>
        <c:lblAlgn val="ctr"/>
        <c:lblOffset val="100"/>
        <c:noMultiLvlLbl val="0"/>
      </c:catAx>
      <c:valAx>
        <c:axId val="112542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674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LIBRE DESTINACION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EJEC_XFUENTE!$H$11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EJEC_XFUENTE!$H$12</c:f>
              <c:numCache>
                <c:formatCode>#,##0</c:formatCode>
                <c:ptCount val="1"/>
                <c:pt idx="0">
                  <c:v>13969.2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2-43C6-AD48-92FD1FC93764}"/>
            </c:ext>
          </c:extLst>
        </c:ser>
        <c:ser>
          <c:idx val="1"/>
          <c:order val="1"/>
          <c:tx>
            <c:strRef>
              <c:f>EJEC_XFUENTE!$I$11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EJEC_XFUENTE!$I$12</c:f>
              <c:numCache>
                <c:formatCode>#,##0</c:formatCode>
                <c:ptCount val="1"/>
                <c:pt idx="0">
                  <c:v>18203.8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2-43C6-AD48-92FD1FC93764}"/>
            </c:ext>
          </c:extLst>
        </c:ser>
        <c:ser>
          <c:idx val="2"/>
          <c:order val="2"/>
          <c:tx>
            <c:strRef>
              <c:f>EJEC_XFUENTE!$J$11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EJEC_XFUENTE!$J$12</c:f>
              <c:numCache>
                <c:formatCode>#,##0</c:formatCode>
                <c:ptCount val="1"/>
                <c:pt idx="0">
                  <c:v>7026.8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2-43C6-AD48-92FD1FC937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77944048"/>
        <c:axId val="774561152"/>
      </c:barChart>
      <c:catAx>
        <c:axId val="77794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561152"/>
        <c:crosses val="autoZero"/>
        <c:auto val="1"/>
        <c:lblAlgn val="ctr"/>
        <c:lblOffset val="100"/>
        <c:noMultiLvlLbl val="0"/>
      </c:catAx>
      <c:valAx>
        <c:axId val="774561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779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IMPTO AL CONSUMO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9407244571774202E-2"/>
          <c:y val="0.26674310999757539"/>
          <c:w val="0.89585209947763722"/>
          <c:h val="0.53858552897437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EJEC_XFUENTE!$H$6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EJEC_XFUENTE!$H$7</c:f>
              <c:numCache>
                <c:formatCode>#,##0</c:formatCode>
                <c:ptCount val="1"/>
                <c:pt idx="0">
                  <c:v>2385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A-410B-8445-8CC8D784DE1B}"/>
            </c:ext>
          </c:extLst>
        </c:ser>
        <c:ser>
          <c:idx val="1"/>
          <c:order val="1"/>
          <c:tx>
            <c:strRef>
              <c:f>EJEC_XFUENTE!$I$6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EJEC_XFUENTE!$I$7</c:f>
              <c:numCache>
                <c:formatCode>#,##0</c:formatCode>
                <c:ptCount val="1"/>
                <c:pt idx="0">
                  <c:v>4853.5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A-410B-8445-8CC8D784DE1B}"/>
            </c:ext>
          </c:extLst>
        </c:ser>
        <c:ser>
          <c:idx val="2"/>
          <c:order val="2"/>
          <c:tx>
            <c:strRef>
              <c:f>EJEC_XFUENTE!$J$6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EJEC_XFUENTE!$J$7</c:f>
              <c:numCache>
                <c:formatCode>#,##0</c:formatCode>
                <c:ptCount val="1"/>
                <c:pt idx="0">
                  <c:v>2478.6999999999998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A-410B-8445-8CC8D784D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58085904"/>
        <c:axId val="774499168"/>
      </c:barChart>
      <c:catAx>
        <c:axId val="75808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499168"/>
        <c:crosses val="autoZero"/>
        <c:auto val="1"/>
        <c:lblAlgn val="ctr"/>
        <c:lblOffset val="100"/>
        <c:noMultiLvlLbl val="0"/>
      </c:catAx>
      <c:valAx>
        <c:axId val="774499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5808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ORDENANZA 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082477813946077E-2"/>
          <c:y val="0.18324074074074073"/>
          <c:w val="0.85767620664275435"/>
          <c:h val="0.61338582677165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EJEC_XFUENTE!$H$15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EJEC_XFUENTE!$H$16</c:f>
              <c:numCache>
                <c:formatCode>#,##0</c:formatCode>
                <c:ptCount val="1"/>
                <c:pt idx="0">
                  <c:v>494.5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6-493F-9DDD-79B097B6F353}"/>
            </c:ext>
          </c:extLst>
        </c:ser>
        <c:ser>
          <c:idx val="1"/>
          <c:order val="1"/>
          <c:tx>
            <c:strRef>
              <c:f>EJEC_XFUENTE!$I$15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EJEC_XFUENTE!$I$16</c:f>
              <c:numCache>
                <c:formatCode>#,##0</c:formatCode>
                <c:ptCount val="1"/>
                <c:pt idx="0">
                  <c:v>2336.1999999999998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6-493F-9DDD-79B097B6F353}"/>
            </c:ext>
          </c:extLst>
        </c:ser>
        <c:ser>
          <c:idx val="2"/>
          <c:order val="2"/>
          <c:tx>
            <c:strRef>
              <c:f>EJEC_XFUENTE!$J$15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EJEC_XFUENTE!$J$16</c:f>
              <c:numCache>
                <c:formatCode>#,##0</c:formatCode>
                <c:ptCount val="1"/>
                <c:pt idx="0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B6-493F-9DDD-79B097B6F3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77941248"/>
        <c:axId val="774471712"/>
      </c:barChart>
      <c:catAx>
        <c:axId val="77794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471712"/>
        <c:crosses val="autoZero"/>
        <c:auto val="1"/>
        <c:lblAlgn val="ctr"/>
        <c:lblOffset val="100"/>
        <c:noMultiLvlLbl val="0"/>
      </c:catAx>
      <c:valAx>
        <c:axId val="774471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7794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057842151822228E-2"/>
          <c:y val="8.9508253104712263E-2"/>
          <c:w val="0.82069063809144815"/>
          <c:h val="0.617354464980480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proyectos!$B$96</c:f>
              <c:strCache>
                <c:ptCount val="1"/>
                <c:pt idx="0">
                  <c:v>EJECUTADO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proyectos!$A$97:$A$104</c:f>
              <c:strCache>
                <c:ptCount val="8"/>
                <c:pt idx="0">
                  <c:v>GESTION Y PLANIF</c:v>
                </c:pt>
                <c:pt idx="1">
                  <c:v>FORMAC. ARTISTICA</c:v>
                </c:pt>
                <c:pt idx="2">
                  <c:v>CIRCULACION</c:v>
                </c:pt>
                <c:pt idx="3">
                  <c:v>MANTENIM.</c:v>
                </c:pt>
                <c:pt idx="4">
                  <c:v>IMPLEM DE AGENDA</c:v>
                </c:pt>
                <c:pt idx="5">
                  <c:v>PLAN  LECTURA</c:v>
                </c:pt>
                <c:pt idx="6">
                  <c:v>DLLO  CONVOCATORIAS</c:v>
                </c:pt>
                <c:pt idx="7">
                  <c:v>SALVAGUARDIA  PATRIMONIO</c:v>
                </c:pt>
              </c:strCache>
            </c:strRef>
          </c:cat>
          <c:val>
            <c:numRef>
              <c:f>proyectos!$B$97:$B$104</c:f>
              <c:numCache>
                <c:formatCode>#,##0</c:formatCode>
                <c:ptCount val="8"/>
                <c:pt idx="0">
                  <c:v>763.92600000000004</c:v>
                </c:pt>
                <c:pt idx="1">
                  <c:v>3034.713456</c:v>
                </c:pt>
                <c:pt idx="2">
                  <c:v>515.20050300000003</c:v>
                </c:pt>
                <c:pt idx="3">
                  <c:v>4940.0473300000003</c:v>
                </c:pt>
                <c:pt idx="4">
                  <c:v>250</c:v>
                </c:pt>
                <c:pt idx="5">
                  <c:v>545.89257799999996</c:v>
                </c:pt>
                <c:pt idx="6">
                  <c:v>2751.402427</c:v>
                </c:pt>
                <c:pt idx="7">
                  <c:v>3502.02034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5-4A58-AFA8-A972D0C9C928}"/>
            </c:ext>
          </c:extLst>
        </c:ser>
        <c:ser>
          <c:idx val="1"/>
          <c:order val="1"/>
          <c:tx>
            <c:strRef>
              <c:f>proyectos!$C$96</c:f>
              <c:strCache>
                <c:ptCount val="1"/>
                <c:pt idx="0">
                  <c:v>PPTO ACTUAL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proyectos!$A$97:$A$104</c:f>
              <c:strCache>
                <c:ptCount val="8"/>
                <c:pt idx="0">
                  <c:v>GESTION Y PLANIF</c:v>
                </c:pt>
                <c:pt idx="1">
                  <c:v>FORMAC. ARTISTICA</c:v>
                </c:pt>
                <c:pt idx="2">
                  <c:v>CIRCULACION</c:v>
                </c:pt>
                <c:pt idx="3">
                  <c:v>MANTENIM.</c:v>
                </c:pt>
                <c:pt idx="4">
                  <c:v>IMPLEM DE AGENDA</c:v>
                </c:pt>
                <c:pt idx="5">
                  <c:v>PLAN  LECTURA</c:v>
                </c:pt>
                <c:pt idx="6">
                  <c:v>DLLO  CONVOCATORIAS</c:v>
                </c:pt>
                <c:pt idx="7">
                  <c:v>SALVAGUARDIA  PATRIMONIO</c:v>
                </c:pt>
              </c:strCache>
            </c:strRef>
          </c:cat>
          <c:val>
            <c:numRef>
              <c:f>proyectos!$C$97:$C$104</c:f>
              <c:numCache>
                <c:formatCode>#,##0</c:formatCode>
                <c:ptCount val="8"/>
                <c:pt idx="0">
                  <c:v>764.04110900000001</c:v>
                </c:pt>
                <c:pt idx="1">
                  <c:v>3212.7533969999999</c:v>
                </c:pt>
                <c:pt idx="2">
                  <c:v>782.9</c:v>
                </c:pt>
                <c:pt idx="3">
                  <c:v>6399.1580450000001</c:v>
                </c:pt>
                <c:pt idx="4">
                  <c:v>1030</c:v>
                </c:pt>
                <c:pt idx="5">
                  <c:v>1350.0740000000001</c:v>
                </c:pt>
                <c:pt idx="6">
                  <c:v>5192.0740260000002</c:v>
                </c:pt>
                <c:pt idx="7">
                  <c:v>5970.4588100000001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5-4A58-AFA8-A972D0C9C9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1815312"/>
        <c:axId val="774559904"/>
        <c:axId val="870725936"/>
      </c:bar3DChart>
      <c:catAx>
        <c:axId val="8718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559904"/>
        <c:crosses val="autoZero"/>
        <c:auto val="1"/>
        <c:lblAlgn val="ctr"/>
        <c:lblOffset val="100"/>
        <c:noMultiLvlLbl val="0"/>
      </c:catAx>
      <c:valAx>
        <c:axId val="7745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71815312"/>
        <c:crosses val="autoZero"/>
        <c:crossBetween val="between"/>
      </c:valAx>
      <c:serAx>
        <c:axId val="870725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55990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72820266487736E-2"/>
          <c:y val="0.12990843733447602"/>
          <c:w val="0.49171970638600704"/>
          <c:h val="0.763971340915448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proyectos!$A$108</c:f>
              <c:strCache>
                <c:ptCount val="1"/>
                <c:pt idx="0">
                  <c:v>Fortalecimiento sist. de info. institucional en Antiqouia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359917029600143E-2"/>
                  <c:y val="-5.904928969748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1A-4AB7-A4AE-C1A6F00AF8F9}"/>
                </c:ext>
              </c:extLst>
            </c:dLbl>
            <c:dLbl>
              <c:idx val="1"/>
              <c:layout>
                <c:manualLayout>
                  <c:x val="-7.2710742353778411E-3"/>
                  <c:y val="-4.251548858219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1A-4AB7-A4AE-C1A6F00AF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proyectos!$B$107:$C$107</c:f>
              <c:strCache>
                <c:ptCount val="2"/>
                <c:pt idx="0">
                  <c:v>EJECUTADO</c:v>
                </c:pt>
                <c:pt idx="1">
                  <c:v>PPTO ACTUAL</c:v>
                </c:pt>
              </c:strCache>
            </c:strRef>
          </c:cat>
          <c:val>
            <c:numRef>
              <c:f>proyectos!$B$108:$C$108</c:f>
              <c:numCache>
                <c:formatCode>#,##0</c:formatCode>
                <c:ptCount val="2"/>
                <c:pt idx="0">
                  <c:v>533.55562099999997</c:v>
                </c:pt>
                <c:pt idx="1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1A-4AB7-A4AE-C1A6F00AF8F9}"/>
            </c:ext>
          </c:extLst>
        </c:ser>
        <c:ser>
          <c:idx val="1"/>
          <c:order val="1"/>
          <c:tx>
            <c:strRef>
              <c:f>proyectos!$A$109</c:f>
              <c:strCache>
                <c:ptCount val="1"/>
                <c:pt idx="0">
                  <c:v>Fortalecimiento sistema integrado de gestión 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59917029600109E-2"/>
                  <c:y val="6.377323287328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1A-4AB7-A4AE-C1A6F00AF8F9}"/>
                </c:ext>
              </c:extLst>
            </c:dLbl>
            <c:dLbl>
              <c:idx val="1"/>
              <c:layout>
                <c:manualLayout>
                  <c:x val="9.0888427942223005E-3"/>
                  <c:y val="5.904928969748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1A-4AB7-A4AE-C1A6F00AF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proyectos!$B$107:$C$107</c:f>
              <c:strCache>
                <c:ptCount val="2"/>
                <c:pt idx="0">
                  <c:v>EJECUTADO</c:v>
                </c:pt>
                <c:pt idx="1">
                  <c:v>PPTO ACTUAL</c:v>
                </c:pt>
              </c:strCache>
            </c:strRef>
          </c:cat>
          <c:val>
            <c:numRef>
              <c:f>proyectos!$B$109:$C$109</c:f>
              <c:numCache>
                <c:formatCode>#,##0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1A-4AB7-A4AE-C1A6F00AF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62080144"/>
        <c:axId val="1125633088"/>
        <c:axId val="1061595824"/>
      </c:bar3DChart>
      <c:catAx>
        <c:axId val="106208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5633088"/>
        <c:crosses val="autoZero"/>
        <c:auto val="1"/>
        <c:lblAlgn val="ctr"/>
        <c:lblOffset val="100"/>
        <c:noMultiLvlLbl val="0"/>
      </c:catAx>
      <c:valAx>
        <c:axId val="11256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2080144"/>
        <c:crosses val="autoZero"/>
        <c:crossBetween val="between"/>
      </c:valAx>
      <c:serAx>
        <c:axId val="1061595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563308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42747446964E-2"/>
          <c:y val="0.91179114814880946"/>
          <c:w val="0.89999997137372345"/>
          <c:h val="3.8607448505299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13975053241943E-2"/>
          <c:y val="0.18330945739678919"/>
          <c:w val="0.66931504924598295"/>
          <c:h val="0.61524228963615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Hoja1!$B$31</c:f>
              <c:strCache>
                <c:ptCount val="1"/>
                <c:pt idx="0">
                  <c:v> ejecutado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Hoja1!$B$32</c:f>
              <c:numCache>
                <c:formatCode>_-* #,##0_-;\-* #,##0_-;_-* "-"??_-;_-@_-</c:formatCode>
                <c:ptCount val="1"/>
                <c:pt idx="0">
                  <c:v>25975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C-464F-8910-C9C2F9CDE895}"/>
            </c:ext>
          </c:extLst>
        </c:ser>
        <c:ser>
          <c:idx val="1"/>
          <c:order val="1"/>
          <c:tx>
            <c:strRef>
              <c:f>Hoja1!$C$31</c:f>
              <c:strCache>
                <c:ptCount val="1"/>
                <c:pt idx="0">
                  <c:v> ppto definitivo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Hoja1!$C$32</c:f>
              <c:numCache>
                <c:formatCode>_-* #,##0_-;\-* #,##0_-;_-* "-"??_-;_-@_-</c:formatCode>
                <c:ptCount val="1"/>
                <c:pt idx="0">
                  <c:v>31995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C-464F-8910-C9C2F9CDE8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62061744"/>
        <c:axId val="1125649312"/>
      </c:barChart>
      <c:catAx>
        <c:axId val="106206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5649312"/>
        <c:crosses val="autoZero"/>
        <c:auto val="1"/>
        <c:lblAlgn val="ctr"/>
        <c:lblOffset val="100"/>
        <c:noMultiLvlLbl val="0"/>
      </c:catAx>
      <c:valAx>
        <c:axId val="1125649312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206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FUNCIONAMIENTO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EJECXFUENTESFUNCIONAMIENTO!$G$3</c:f>
              <c:strCache>
                <c:ptCount val="1"/>
                <c:pt idx="0">
                  <c:v>recaudado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EJECXFUENTESFUNCIONAMIENTO!$G$4</c:f>
              <c:numCache>
                <c:formatCode>#,##0</c:formatCode>
                <c:ptCount val="1"/>
                <c:pt idx="0">
                  <c:v>4401.2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C-43FC-ADC2-4CB39270D47A}"/>
            </c:ext>
          </c:extLst>
        </c:ser>
        <c:ser>
          <c:idx val="1"/>
          <c:order val="1"/>
          <c:tx>
            <c:strRef>
              <c:f>EJECXFUENTESFUNCIONAMIENTO!$H$3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EJECXFUENTESFUNCIONAMIENTO!$H$4</c:f>
              <c:numCache>
                <c:formatCode>#,##0</c:formatCode>
                <c:ptCount val="1"/>
                <c:pt idx="0">
                  <c:v>6601.8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C-43FC-ADC2-4CB39270D47A}"/>
            </c:ext>
          </c:extLst>
        </c:ser>
        <c:ser>
          <c:idx val="2"/>
          <c:order val="2"/>
          <c:tx>
            <c:strRef>
              <c:f>EJECXFUENTESFUNCIONAMIENTO!$I$3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EJECXFUENTESFUNCIONAMIENTO!$I$4</c:f>
              <c:numCache>
                <c:formatCode>#,##0</c:formatCode>
                <c:ptCount val="1"/>
                <c:pt idx="0">
                  <c:v>6601.8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C-43FC-ADC2-4CB39270D4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57997152"/>
        <c:axId val="769694976"/>
      </c:barChart>
      <c:catAx>
        <c:axId val="75799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694976"/>
        <c:crosses val="autoZero"/>
        <c:auto val="1"/>
        <c:lblAlgn val="ctr"/>
        <c:lblOffset val="100"/>
        <c:noMultiLvlLbl val="0"/>
      </c:catAx>
      <c:valAx>
        <c:axId val="76969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799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LIBRE DESTINACION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EJECXFUENTESFUNCIONAMIENTO!$G$11</c:f>
              <c:strCache>
                <c:ptCount val="1"/>
                <c:pt idx="0">
                  <c:v>recaudado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EJECXFUENTESFUNCIONAMIENTO!$G$12</c:f>
              <c:numCache>
                <c:formatCode>#,##0</c:formatCode>
                <c:ptCount val="1"/>
                <c:pt idx="0">
                  <c:v>14477.2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4-476E-AF53-A45F0F939795}"/>
            </c:ext>
          </c:extLst>
        </c:ser>
        <c:ser>
          <c:idx val="1"/>
          <c:order val="1"/>
          <c:tx>
            <c:strRef>
              <c:f>EJECXFUENTESFUNCIONAMIENTO!$H$11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EJECXFUENTESFUNCIONAMIENTO!$H$12</c:f>
              <c:numCache>
                <c:formatCode>#,##0</c:formatCode>
                <c:ptCount val="1"/>
                <c:pt idx="0">
                  <c:v>18203.7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4-476E-AF53-A45F0F939795}"/>
            </c:ext>
          </c:extLst>
        </c:ser>
        <c:ser>
          <c:idx val="2"/>
          <c:order val="2"/>
          <c:tx>
            <c:strRef>
              <c:f>EJECXFUENTESFUNCIONAMIENTO!$I$11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EJECXFUENTESFUNCIONAMIENTO!$I$12</c:f>
              <c:numCache>
                <c:formatCode>#,##0</c:formatCode>
                <c:ptCount val="1"/>
                <c:pt idx="0">
                  <c:v>7126.8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4-476E-AF53-A45F0F939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73369984"/>
        <c:axId val="210315136"/>
      </c:barChart>
      <c:catAx>
        <c:axId val="77336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315136"/>
        <c:crosses val="autoZero"/>
        <c:auto val="1"/>
        <c:lblAlgn val="ctr"/>
        <c:lblOffset val="100"/>
        <c:noMultiLvlLbl val="0"/>
      </c:catAx>
      <c:valAx>
        <c:axId val="21031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336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IMPUESTO AL CONSUMO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EJECXFUENTESFUNCIONAMIENTO!$G$7</c:f>
              <c:strCache>
                <c:ptCount val="1"/>
                <c:pt idx="0">
                  <c:v>recaudado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EJECXFUENTESFUNCIONAMIENTO!$F$8</c:f>
              <c:numCache>
                <c:formatCode>General</c:formatCode>
                <c:ptCount val="1"/>
              </c:numCache>
            </c:numRef>
          </c:cat>
          <c:val>
            <c:numRef>
              <c:f>EJECXFUENTESFUNCIONAMIENTO!$G$8</c:f>
              <c:numCache>
                <c:formatCode>#,##0</c:formatCode>
                <c:ptCount val="1"/>
                <c:pt idx="0">
                  <c:v>4727.1000000000004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7-472E-9A2E-4FD0047B7B75}"/>
            </c:ext>
          </c:extLst>
        </c:ser>
        <c:ser>
          <c:idx val="1"/>
          <c:order val="1"/>
          <c:tx>
            <c:strRef>
              <c:f>EJECXFUENTESFUNCIONAMIENTO!$H$7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EJECXFUENTESFUNCIONAMIENTO!$F$8</c:f>
              <c:numCache>
                <c:formatCode>General</c:formatCode>
                <c:ptCount val="1"/>
              </c:numCache>
            </c:numRef>
          </c:cat>
          <c:val>
            <c:numRef>
              <c:f>EJECXFUENTESFUNCIONAMIENTO!$H$8</c:f>
              <c:numCache>
                <c:formatCode>#,##0</c:formatCode>
                <c:ptCount val="1"/>
                <c:pt idx="0">
                  <c:v>4853.5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7-472E-9A2E-4FD0047B7B75}"/>
            </c:ext>
          </c:extLst>
        </c:ser>
        <c:ser>
          <c:idx val="2"/>
          <c:order val="2"/>
          <c:tx>
            <c:strRef>
              <c:f>EJECXFUENTESFUNCIONAMIENTO!$I$7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EJECXFUENTESFUNCIONAMIENTO!$F$8</c:f>
              <c:numCache>
                <c:formatCode>General</c:formatCode>
                <c:ptCount val="1"/>
              </c:numCache>
            </c:numRef>
          </c:cat>
          <c:val>
            <c:numRef>
              <c:f>EJECXFUENTESFUNCIONAMIENTO!$I$8</c:f>
              <c:numCache>
                <c:formatCode>#,##0</c:formatCode>
                <c:ptCount val="1"/>
                <c:pt idx="0">
                  <c:v>2478.6999999999998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7-472E-9A2E-4FD0047B7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41976192"/>
        <c:axId val="591914096"/>
      </c:barChart>
      <c:catAx>
        <c:axId val="204197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1914096"/>
        <c:crosses val="autoZero"/>
        <c:auto val="1"/>
        <c:lblAlgn val="ctr"/>
        <c:lblOffset val="100"/>
        <c:noMultiLvlLbl val="0"/>
      </c:catAx>
      <c:valAx>
        <c:axId val="59191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4197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ORDENANZA 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EJECXFUENTESFUNCIONAMIENTO!$G$15</c:f>
              <c:strCache>
                <c:ptCount val="1"/>
                <c:pt idx="0">
                  <c:v>recaudado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EJECXFUENTESFUNCIONAMIENTO!$G$16</c:f>
              <c:numCache>
                <c:formatCode>#,##0</c:formatCode>
                <c:ptCount val="1"/>
                <c:pt idx="0">
                  <c:v>2369.6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7-44C2-9808-799FB96545D2}"/>
            </c:ext>
          </c:extLst>
        </c:ser>
        <c:ser>
          <c:idx val="1"/>
          <c:order val="1"/>
          <c:tx>
            <c:strRef>
              <c:f>EJECXFUENTESFUNCIONAMIENTO!$H$15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EJECXFUENTESFUNCIONAMIENTO!$H$16</c:f>
              <c:numCache>
                <c:formatCode>#,##0</c:formatCode>
                <c:ptCount val="1"/>
                <c:pt idx="0">
                  <c:v>2336.1999999999998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7-44C2-9808-799FB96545D2}"/>
            </c:ext>
          </c:extLst>
        </c:ser>
        <c:ser>
          <c:idx val="2"/>
          <c:order val="2"/>
          <c:tx>
            <c:strRef>
              <c:f>EJECXFUENTESFUNCIONAMIENTO!$I$15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EJECXFUENTESFUNCIONAMIENTO!$I$16</c:f>
              <c:numCache>
                <c:formatCode>#,##0</c:formatCode>
                <c:ptCount val="1"/>
                <c:pt idx="0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7-44C2-9808-799FB96545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73359984"/>
        <c:axId val="769680000"/>
      </c:barChart>
      <c:catAx>
        <c:axId val="77335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9680000"/>
        <c:crosses val="autoZero"/>
        <c:auto val="1"/>
        <c:lblAlgn val="ctr"/>
        <c:lblOffset val="100"/>
        <c:noMultiLvlLbl val="0"/>
      </c:catAx>
      <c:valAx>
        <c:axId val="76968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335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EJECUCION PRESUPUESTAL DE GASTOS A 30 DE SEPTIEMBRE DE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6984905008414547"/>
          <c:y val="0.23045587527311781"/>
          <c:w val="0.80170786488094858"/>
          <c:h val="0.627094828969620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EJEC.GAS!$G$1</c:f>
              <c:strCache>
                <c:ptCount val="1"/>
                <c:pt idx="0">
                  <c:v> EJECUTADO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EJEC.GAS!$F$2:$F$3</c:f>
              <c:strCache>
                <c:ptCount val="2"/>
                <c:pt idx="0">
                  <c:v>FUNCIONAMIENTO</c:v>
                </c:pt>
                <c:pt idx="1">
                  <c:v>INVERSION</c:v>
                </c:pt>
              </c:strCache>
            </c:strRef>
          </c:cat>
          <c:val>
            <c:numRef>
              <c:f>EJEC.GAS!$G$2:$G$3</c:f>
              <c:numCache>
                <c:formatCode>_-* #,##0_-;\-* #,##0_-;_-* "-"??_-;_-@_-</c:formatCode>
                <c:ptCount val="2"/>
                <c:pt idx="0">
                  <c:v>4136.5</c:v>
                </c:pt>
                <c:pt idx="1">
                  <c:v>16849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6-479A-B918-3EE0774243D1}"/>
            </c:ext>
          </c:extLst>
        </c:ser>
        <c:ser>
          <c:idx val="1"/>
          <c:order val="1"/>
          <c:tx>
            <c:strRef>
              <c:f>EJEC.GAS!$H$1</c:f>
              <c:strCache>
                <c:ptCount val="1"/>
                <c:pt idx="0">
                  <c:v> ppt actual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EJEC.GAS!$F$2:$F$3</c:f>
              <c:strCache>
                <c:ptCount val="2"/>
                <c:pt idx="0">
                  <c:v>FUNCIONAMIENTO</c:v>
                </c:pt>
                <c:pt idx="1">
                  <c:v>INVERSION</c:v>
                </c:pt>
              </c:strCache>
            </c:strRef>
          </c:cat>
          <c:val>
            <c:numRef>
              <c:f>EJEC.GAS!$H$2:$H$3</c:f>
              <c:numCache>
                <c:formatCode>_-* #,##0_-;\-* #,##0_-;_-* "-"??_-;_-@_-</c:formatCode>
                <c:ptCount val="2"/>
                <c:pt idx="0">
                  <c:v>6601.8</c:v>
                </c:pt>
                <c:pt idx="1">
                  <c:v>25393.5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6-479A-B918-3EE0774243D1}"/>
            </c:ext>
          </c:extLst>
        </c:ser>
        <c:ser>
          <c:idx val="2"/>
          <c:order val="2"/>
          <c:tx>
            <c:strRef>
              <c:f>EJEC.GAS!$I$1</c:f>
              <c:strCache>
                <c:ptCount val="1"/>
                <c:pt idx="0">
                  <c:v> apropiado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EJEC.GAS!$F$2:$F$3</c:f>
              <c:strCache>
                <c:ptCount val="2"/>
                <c:pt idx="0">
                  <c:v>FUNCIONAMIENTO</c:v>
                </c:pt>
                <c:pt idx="1">
                  <c:v>INVERSION</c:v>
                </c:pt>
              </c:strCache>
            </c:strRef>
          </c:cat>
          <c:val>
            <c:numRef>
              <c:f>EJEC.GAS!$I$2:$I$3</c:f>
              <c:numCache>
                <c:formatCode>_-* #,##0_-;\-* #,##0_-;_-* "-"??_-;_-@_-</c:formatCode>
                <c:ptCount val="2"/>
                <c:pt idx="0">
                  <c:v>6601.8</c:v>
                </c:pt>
                <c:pt idx="1">
                  <c:v>10435.5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6-479A-B918-3EE0774243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9840048"/>
        <c:axId val="774558240"/>
      </c:barChart>
      <c:catAx>
        <c:axId val="86984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558240"/>
        <c:crosses val="autoZero"/>
        <c:auto val="1"/>
        <c:lblAlgn val="ctr"/>
        <c:lblOffset val="100"/>
        <c:noMultiLvlLbl val="0"/>
      </c:catAx>
      <c:valAx>
        <c:axId val="7745582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86984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EJEC.GAS!$F$25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EJEC.GAS!$G$25</c:f>
              <c:numCache>
                <c:formatCode>_-* #,##0_-;\-* #,##0_-;_-* "-"??_-;_-@_-</c:formatCode>
                <c:ptCount val="1"/>
                <c:pt idx="0">
                  <c:v>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15A-95D8-7FB8FC1350E0}"/>
            </c:ext>
          </c:extLst>
        </c:ser>
        <c:ser>
          <c:idx val="1"/>
          <c:order val="1"/>
          <c:tx>
            <c:strRef>
              <c:f>EJEC.GAS!$F$26</c:f>
              <c:strCache>
                <c:ptCount val="1"/>
                <c:pt idx="0">
                  <c:v>PPTO DEFINITIVO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EJEC.GAS!$G$26</c:f>
              <c:numCache>
                <c:formatCode>_-* #,##0_-;\-* #,##0_-;_-* "-"??_-;_-@_-</c:formatCode>
                <c:ptCount val="1"/>
                <c:pt idx="0">
                  <c:v>31995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15A-95D8-7FB8FC1350E0}"/>
            </c:ext>
          </c:extLst>
        </c:ser>
        <c:ser>
          <c:idx val="2"/>
          <c:order val="2"/>
          <c:tx>
            <c:strRef>
              <c:f>EJEC.GAS!$F$27</c:f>
              <c:strCache>
                <c:ptCount val="1"/>
                <c:pt idx="0">
                  <c:v>PPTO APROPIADO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EJEC.GAS!$G$27</c:f>
              <c:numCache>
                <c:formatCode>_-* #,##0_-;\-* #,##0_-;_-* "-"??_-;_-@_-</c:formatCode>
                <c:ptCount val="1"/>
                <c:pt idx="0">
                  <c:v>17037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15A-95D8-7FB8FC1350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62054144"/>
        <c:axId val="1125414688"/>
      </c:barChart>
      <c:catAx>
        <c:axId val="106205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25414688"/>
        <c:crosses val="autoZero"/>
        <c:auto val="1"/>
        <c:lblAlgn val="ctr"/>
        <c:lblOffset val="100"/>
        <c:noMultiLvlLbl val="0"/>
      </c:catAx>
      <c:valAx>
        <c:axId val="1125414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0620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FUNCIONAMIENTO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EJEC_XFUENTE!$H$2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EJEC_XFUENTE!$H$3</c:f>
              <c:numCache>
                <c:formatCode>#,##0</c:formatCode>
                <c:ptCount val="1"/>
                <c:pt idx="0">
                  <c:v>4136.5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2-46C6-8B16-DC300A001A3F}"/>
            </c:ext>
          </c:extLst>
        </c:ser>
        <c:ser>
          <c:idx val="1"/>
          <c:order val="1"/>
          <c:tx>
            <c:strRef>
              <c:f>EJEC_XFUENTE!$I$2</c:f>
              <c:strCache>
                <c:ptCount val="1"/>
                <c:pt idx="0">
                  <c:v>ppt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EJEC_XFUENTE!$I$3</c:f>
              <c:numCache>
                <c:formatCode>#,##0</c:formatCode>
                <c:ptCount val="1"/>
                <c:pt idx="0">
                  <c:v>6601.8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2-46C6-8B16-DC300A001A3F}"/>
            </c:ext>
          </c:extLst>
        </c:ser>
        <c:ser>
          <c:idx val="2"/>
          <c:order val="2"/>
          <c:tx>
            <c:strRef>
              <c:f>EJEC_XFUENTE!$J$2</c:f>
              <c:strCache>
                <c:ptCount val="1"/>
                <c:pt idx="0">
                  <c:v>apropiado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EJEC_XFUENTE!$J$3</c:f>
              <c:numCache>
                <c:formatCode>#,##0</c:formatCode>
                <c:ptCount val="1"/>
                <c:pt idx="0">
                  <c:v>6601.8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2-46C6-8B16-DC300A001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85425168"/>
        <c:axId val="774550336"/>
      </c:barChart>
      <c:catAx>
        <c:axId val="88542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74550336"/>
        <c:crosses val="autoZero"/>
        <c:auto val="1"/>
        <c:lblAlgn val="ctr"/>
        <c:lblOffset val="100"/>
        <c:noMultiLvlLbl val="0"/>
      </c:catAx>
      <c:valAx>
        <c:axId val="7745503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8542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0.43765</cdr:x>
      <cdr:y>0.25231</cdr:y>
    </cdr:from>
    <cdr:to>
      <cdr:x>0.53834</cdr:x>
      <cdr:y>0.34954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CBA5AF-9020-4FF3-9512-E9EEC4A9CF11}"/>
            </a:ext>
          </a:extLst>
        </cdr:cNvPr>
        <cdr:cNvSpPr txBox="1"/>
      </cdr:nvSpPr>
      <cdr:spPr>
        <a:xfrm xmlns:a="http://schemas.openxmlformats.org/drawingml/2006/main">
          <a:off x="2690813" y="1038225"/>
          <a:ext cx="61912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0.72424</cdr:x>
      <cdr:y>0.31481</cdr:y>
    </cdr:from>
    <cdr:to>
      <cdr:x>0.85593</cdr:x>
      <cdr:y>0.41898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317C131E-CB05-4F36-8136-8B492198AB6D}"/>
            </a:ext>
          </a:extLst>
        </cdr:cNvPr>
        <cdr:cNvSpPr txBox="1"/>
      </cdr:nvSpPr>
      <cdr:spPr>
        <a:xfrm xmlns:a="http://schemas.openxmlformats.org/drawingml/2006/main">
          <a:off x="4452937" y="1295400"/>
          <a:ext cx="809625" cy="4286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2000"/>
            <a:t>100%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0.62963</cdr:x>
      <cdr:y>0.43674</cdr:y>
    </cdr:from>
    <cdr:to>
      <cdr:x>0.73908</cdr:x>
      <cdr:y>0.55896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BDC3E04-7BFA-439D-AAD8-8E3C6E1CA2E9}"/>
            </a:ext>
          </a:extLst>
        </cdr:cNvPr>
        <cdr:cNvSpPr txBox="1"/>
      </cdr:nvSpPr>
      <cdr:spPr>
        <a:xfrm xmlns:a="http://schemas.openxmlformats.org/drawingml/2006/main">
          <a:off x="3935884" y="1415179"/>
          <a:ext cx="684163" cy="39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66%</a:t>
          </a:r>
          <a:endParaRPr lang="es-CO" sz="2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0.35317</cdr:x>
      <cdr:y>0.71111</cdr:y>
    </cdr:from>
    <cdr:to>
      <cdr:x>0.44532</cdr:x>
      <cdr:y>0.8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044757BD-3A1C-4968-9F5D-A92EE2286858}"/>
            </a:ext>
          </a:extLst>
        </cdr:cNvPr>
        <cdr:cNvSpPr txBox="1"/>
      </cdr:nvSpPr>
      <cdr:spPr>
        <a:xfrm xmlns:a="http://schemas.openxmlformats.org/drawingml/2006/main">
          <a:off x="2207692" y="230425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0.31861</cdr:x>
      <cdr:y>0.73333</cdr:y>
    </cdr:from>
    <cdr:to>
      <cdr:x>0.44532</cdr:x>
      <cdr:y>0.84444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E13F5EF-8C0B-4E35-8633-B8E18AB3A0C1}"/>
            </a:ext>
          </a:extLst>
        </cdr:cNvPr>
        <cdr:cNvSpPr txBox="1"/>
      </cdr:nvSpPr>
      <cdr:spPr>
        <a:xfrm xmlns:a="http://schemas.openxmlformats.org/drawingml/2006/main">
          <a:off x="1991668" y="237626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63%</a:t>
          </a:r>
          <a:endParaRPr lang="es-CO" sz="2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0.30357</cdr:x>
      <cdr:y>0.20089</cdr:y>
    </cdr:from>
    <cdr:to>
      <cdr:x>0.82143</cdr:x>
      <cdr:y>0.29285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6CBE5EE-F789-43D8-9080-CA6ACC276760}"/>
            </a:ext>
          </a:extLst>
        </cdr:cNvPr>
        <cdr:cNvSpPr txBox="1"/>
      </cdr:nvSpPr>
      <cdr:spPr>
        <a:xfrm xmlns:a="http://schemas.openxmlformats.org/drawingml/2006/main">
          <a:off x="1224136" y="452554"/>
          <a:ext cx="2088232" cy="207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0.278</cdr:x>
      <cdr:y>0.16594</cdr:y>
    </cdr:from>
    <cdr:to>
      <cdr:x>0.68778</cdr:x>
      <cdr:y>0.2942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8144D5EB-4088-4548-AC6A-BDC9492A7FA1}"/>
            </a:ext>
          </a:extLst>
        </cdr:cNvPr>
        <cdr:cNvSpPr txBox="1"/>
      </cdr:nvSpPr>
      <cdr:spPr>
        <a:xfrm xmlns:a="http://schemas.openxmlformats.org/drawingml/2006/main">
          <a:off x="1025860" y="328504"/>
          <a:ext cx="1512168" cy="25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Ejecutado 49%</a:t>
          </a:r>
          <a:endParaRPr lang="es-CO" sz="1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0.48032</cdr:x>
      <cdr:y>0.21288</cdr:y>
    </cdr:from>
    <cdr:to>
      <cdr:x>0.78496</cdr:x>
      <cdr:y>0.39177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D463BA-FEF0-4174-A520-053E1279F14E}"/>
            </a:ext>
          </a:extLst>
        </cdr:cNvPr>
        <cdr:cNvSpPr txBox="1"/>
      </cdr:nvSpPr>
      <cdr:spPr>
        <a:xfrm xmlns:a="http://schemas.openxmlformats.org/drawingml/2006/main">
          <a:off x="1930090" y="428459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Ejecutado 21%</a:t>
          </a:r>
          <a:endParaRPr lang="es-CO" sz="1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046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64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201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95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531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90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524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3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66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96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614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7E51-37B1-4359-8BDC-343426E7B196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FD75-9322-458B-916E-7E5AC1B0A75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005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9158705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1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115616" y="1115452"/>
            <a:ext cx="5184576" cy="26161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PTO. ACTUAL $692 PTO EJECUTADO $546 – 79%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42265" y="692696"/>
            <a:ext cx="592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AGREGADO CAPACITACIÓN Y ASISTENCI TÉCNICA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79B2C2F-6E3F-4E5C-B9BF-E0364E1E8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287537"/>
              </p:ext>
            </p:extLst>
          </p:nvPr>
        </p:nvGraphicFramePr>
        <p:xfrm>
          <a:off x="1078706" y="740568"/>
          <a:ext cx="6986588" cy="53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85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7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59093" y="0"/>
            <a:ext cx="9203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2" y="0"/>
            <a:ext cx="9230495" cy="685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772816"/>
            <a:ext cx="7272808" cy="30469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EJECUCIÓN PRESUPUESTAL A 30 DE SEPTIEMBRE DE 2019</a:t>
            </a:r>
            <a:endParaRPr lang="es-ES_tradnl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CuadroTexto">
            <a:extLst>
              <a:ext uri="{FF2B5EF4-FFF2-40B4-BE49-F238E27FC236}">
                <a16:creationId xmlns:a16="http://schemas.microsoft.com/office/drawing/2014/main" id="{13B51075-1921-4DFA-A6DA-80D3715465BB}"/>
              </a:ext>
            </a:extLst>
          </p:cNvPr>
          <p:cNvSpPr txBox="1"/>
          <p:nvPr/>
        </p:nvSpPr>
        <p:spPr>
          <a:xfrm>
            <a:off x="1259632" y="332656"/>
            <a:ext cx="587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 INGRESOS A 30 DE SEPTIEMBRE DE 2019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B80C615-9C24-422C-85B9-5EF8601DD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185937"/>
              </p:ext>
            </p:extLst>
          </p:nvPr>
        </p:nvGraphicFramePr>
        <p:xfrm>
          <a:off x="1403648" y="2780928"/>
          <a:ext cx="6098530" cy="308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BB1ED78-EAE2-40A5-8662-AE7B9EF68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10130"/>
              </p:ext>
            </p:extLst>
          </p:nvPr>
        </p:nvGraphicFramePr>
        <p:xfrm>
          <a:off x="1763688" y="1268760"/>
          <a:ext cx="5110163" cy="110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738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15616" y="39537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INGRESOS POR FUENTES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BA2BEE6D-BC39-40AD-B806-EB07C30E1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749814"/>
              </p:ext>
            </p:extLst>
          </p:nvPr>
        </p:nvGraphicFramePr>
        <p:xfrm>
          <a:off x="467544" y="1052736"/>
          <a:ext cx="38884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8ED3AAD5-2183-4FC4-B43D-3A7DEF608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780169"/>
              </p:ext>
            </p:extLst>
          </p:nvPr>
        </p:nvGraphicFramePr>
        <p:xfrm>
          <a:off x="4788024" y="1052736"/>
          <a:ext cx="38884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7A0BF780-9578-42CE-9FC8-C9779C847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67231"/>
              </p:ext>
            </p:extLst>
          </p:nvPr>
        </p:nvGraphicFramePr>
        <p:xfrm>
          <a:off x="467543" y="3514317"/>
          <a:ext cx="3866639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2A1AB6A3-08F8-4473-AAA2-F2B260F2C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05988"/>
              </p:ext>
            </p:extLst>
          </p:nvPr>
        </p:nvGraphicFramePr>
        <p:xfrm>
          <a:off x="4809818" y="3514339"/>
          <a:ext cx="3888432" cy="230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83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9232" y="620688"/>
            <a:ext cx="639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 GASTOS A 30 DE SEPTIEMBRE DE 2019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2C01A9C-4B0A-4CA4-9D07-E9C8CF712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760351"/>
              </p:ext>
            </p:extLst>
          </p:nvPr>
        </p:nvGraphicFramePr>
        <p:xfrm>
          <a:off x="1284188" y="2708920"/>
          <a:ext cx="62510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E3D3CF-6C8A-4DE3-B515-28C1D57C4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998677"/>
              </p:ext>
            </p:extLst>
          </p:nvPr>
        </p:nvGraphicFramePr>
        <p:xfrm>
          <a:off x="2123728" y="1201485"/>
          <a:ext cx="4572000" cy="122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7AC964B1-AF7F-47DC-85B2-000634406F83}"/>
              </a:ext>
            </a:extLst>
          </p:cNvPr>
          <p:cNvSpPr/>
          <p:nvPr/>
        </p:nvSpPr>
        <p:spPr>
          <a:xfrm>
            <a:off x="7020272" y="1340768"/>
            <a:ext cx="1368152" cy="648072"/>
          </a:xfrm>
          <a:prstGeom prst="rect">
            <a:avLst/>
          </a:prstGeom>
          <a:solidFill>
            <a:srgbClr val="DAA600"/>
          </a:solidFill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Ejecutado 65.59%</a:t>
            </a:r>
          </a:p>
        </p:txBody>
      </p:sp>
    </p:spTree>
    <p:extLst>
      <p:ext uri="{BB962C8B-B14F-4D97-AF65-F5344CB8AC3E}">
        <p14:creationId xmlns:p14="http://schemas.microsoft.com/office/powerpoint/2010/main" val="75918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607" y="673532"/>
            <a:ext cx="714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EJECUCIÓN GASTO POR FUENTE DE FINANCIACION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51720" y="4581128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87,9%</a:t>
            </a:r>
            <a:endParaRPr lang="es-CO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23728" y="357301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85,7%</a:t>
            </a:r>
            <a:endParaRPr lang="es-CO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79712" y="256490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75,0%</a:t>
            </a:r>
            <a:endParaRPr lang="es-CO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CCAF5896-4E31-4EB3-9826-E174A682A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149832"/>
              </p:ext>
            </p:extLst>
          </p:nvPr>
        </p:nvGraphicFramePr>
        <p:xfrm>
          <a:off x="593812" y="1320262"/>
          <a:ext cx="3690156" cy="22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A32E533C-4942-49EE-962A-8614269DF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515"/>
              </p:ext>
            </p:extLst>
          </p:nvPr>
        </p:nvGraphicFramePr>
        <p:xfrm>
          <a:off x="4644008" y="1320262"/>
          <a:ext cx="4032448" cy="22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DBDC30DD-BC8D-4212-82B8-71AD8C75A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515268"/>
              </p:ext>
            </p:extLst>
          </p:nvPr>
        </p:nvGraphicFramePr>
        <p:xfrm>
          <a:off x="593812" y="3753576"/>
          <a:ext cx="3690156" cy="197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88968ED1-2DC6-4B83-8293-CDA537A60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93428"/>
              </p:ext>
            </p:extLst>
          </p:nvPr>
        </p:nvGraphicFramePr>
        <p:xfrm>
          <a:off x="4658134" y="3720621"/>
          <a:ext cx="4018322" cy="201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B2F2D26-CD06-49CB-9C39-4E7BA4E01CE3}"/>
              </a:ext>
            </a:extLst>
          </p:cNvPr>
          <p:cNvSpPr txBox="1"/>
          <p:nvPr/>
        </p:nvSpPr>
        <p:spPr>
          <a:xfrm>
            <a:off x="1619672" y="1641431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Ejecutado 63%</a:t>
            </a:r>
            <a:endParaRPr lang="es-CO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C2EE30-954F-4D02-B940-52B6B321A975}"/>
              </a:ext>
            </a:extLst>
          </p:cNvPr>
          <p:cNvSpPr txBox="1"/>
          <p:nvPr/>
        </p:nvSpPr>
        <p:spPr>
          <a:xfrm>
            <a:off x="5868144" y="161065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Ejecutado 77%</a:t>
            </a:r>
            <a:endParaRPr lang="es-CO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5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24544" y="2204864"/>
            <a:ext cx="7272808" cy="15696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PROYECTOS</a:t>
            </a:r>
          </a:p>
        </p:txBody>
      </p:sp>
    </p:spTree>
    <p:extLst>
      <p:ext uri="{BB962C8B-B14F-4D97-AF65-F5344CB8AC3E}">
        <p14:creationId xmlns:p14="http://schemas.microsoft.com/office/powerpoint/2010/main" val="294636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1412776"/>
            <a:ext cx="4680520" cy="261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PTO. ACTUAL $24.701  PTO EJECUTADO $16.303 – 66</a:t>
            </a:r>
            <a:r>
              <a:rPr lang="es-CO" sz="1100" b="1" dirty="0"/>
              <a:t>%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089433" y="548680"/>
            <a:ext cx="270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AGREGADO CULTURA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F028025-B36C-493A-AB6F-4CC52FBD4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202060"/>
              </p:ext>
            </p:extLst>
          </p:nvPr>
        </p:nvGraphicFramePr>
        <p:xfrm>
          <a:off x="1095374" y="1052736"/>
          <a:ext cx="6953251" cy="493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07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276872"/>
            <a:ext cx="7272808" cy="15696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PROYECTOS</a:t>
            </a:r>
          </a:p>
        </p:txBody>
      </p:sp>
    </p:spTree>
    <p:extLst>
      <p:ext uri="{BB962C8B-B14F-4D97-AF65-F5344CB8AC3E}">
        <p14:creationId xmlns:p14="http://schemas.microsoft.com/office/powerpoint/2010/main" val="810663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nsando en grand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133</Words>
  <Application>Microsoft Office PowerPoint</Application>
  <PresentationFormat>Presentación en pantalla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NATALIA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</dc:creator>
  <cp:lastModifiedBy>Sandra Patricia Zutta</cp:lastModifiedBy>
  <cp:revision>269</cp:revision>
  <dcterms:created xsi:type="dcterms:W3CDTF">2016-03-02T16:43:11Z</dcterms:created>
  <dcterms:modified xsi:type="dcterms:W3CDTF">2019-10-24T16:02:22Z</dcterms:modified>
</cp:coreProperties>
</file>